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72" r:id="rId10"/>
    <p:sldId id="265" r:id="rId11"/>
    <p:sldId id="266" r:id="rId12"/>
    <p:sldId id="267" r:id="rId13"/>
    <p:sldId id="268" r:id="rId14"/>
    <p:sldId id="271" r:id="rId15"/>
    <p:sldId id="269" r:id="rId16"/>
    <p:sldId id="273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2"/>
  </p:normalViewPr>
  <p:slideViewPr>
    <p:cSldViewPr snapToGrid="0" snapToObjects="1">
      <p:cViewPr>
        <p:scale>
          <a:sx n="70" d="100"/>
          <a:sy n="70" d="100"/>
        </p:scale>
        <p:origin x="217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9894-80AD-0E46-8F8B-254B6CCB7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34B64-7E19-8C44-81B0-A47576B19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1F35-FF89-CC44-A0B8-93EE0CB3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449A-C7AF-514F-B4CC-A3186BBF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67F4E-6E81-D347-B8DE-0EAA618D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FE0-1ED9-2F47-B5BD-F69C779B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EF346-D8F2-3D40-BD01-216223B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7304B-14CB-5447-9626-EE777F6E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2EF0-57C6-CB41-80D3-FF525BB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8D2D-1698-2841-B591-A02D4B68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7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A127A-3D63-B04F-B49C-3F8725DE5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98471-28AC-094B-9114-729399CA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AF4EA-968C-C64B-BA73-77E751BF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3556-9368-FF49-87DC-AAE0DDD3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822D-FC60-B941-B769-62AC8EC1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A157-B431-2843-9427-3EF6BB57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123E-7576-2E4B-B02A-EEC82E12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D4CD-BFEB-7140-979F-7F0179FD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DD9F-8E6F-BB4A-ABFF-6AC04742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7410-5357-3E4F-97D5-7986C2F3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1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F34-0214-2745-845D-D938EDB1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DE56B-4670-2F49-855C-72B3FDAC9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3D90-8566-E74E-A470-A5DB0F1F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C36E-F435-1A40-9B38-88B05805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FDAC7-AC13-3D4F-A254-12D8F6D7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A4CC-6AFA-FC47-BC69-637936EE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1A9C-8778-4B44-A983-C9E3185DD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5B5D3-E8C7-6F43-989B-E2EA269CB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A0C7B-A712-6148-9289-2E702C7A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18C7F-BEC9-D044-95A2-55DE6EF9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F52A-3799-F14F-B015-9A937A07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67FE-27FE-F444-BDEF-72478B6F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740E5-990F-AD49-B4FF-60D91FDE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9EAE7-A606-C043-98A6-1D429C26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0551C-44B2-6340-9CD6-A450EC2D1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32F-8011-FC44-BD0B-734AC153E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28ECA-9E9E-5346-B554-AE7E7EB7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8316C-A82F-2041-9875-5C0BB0AF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34E3A-C1E5-A14C-B039-E3C11D01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4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2135-4D3A-AA4C-9FCD-01AEB0D8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8D980-055F-AB49-9C9C-304B142C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F49CB-8632-0A42-933A-08EB9A74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E74E3-E2D8-E740-BC49-312A2EB0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1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D8674-998A-A542-98F8-49F9FD56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1F372-2E7F-4047-861E-9D2E7AB7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C39-17AD-1A43-8F4B-3F435199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D203-DCA1-9446-AB46-E0A2B21C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E8A83-DAA6-9546-83DC-B8A5D053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A380C-335F-EE47-A19C-079D59EB9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1C243-17D7-1E4F-B3FA-E755BF1E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2B9B2-6F8C-F44A-B57D-A3B7116E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413F5-AE26-D847-AE95-637F08EA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2336-E5AF-4D48-9B2B-EC6CA41F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45D23-997E-924C-B471-45C311100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FEBFC-AEA5-FA44-BC72-12C4A3121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8EEE-4E12-314B-A3FD-CF75DD3AE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9B6BE-4268-184C-B0E6-BD762D9B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8A072-45A9-7F40-BC5D-F5EB5E88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8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B565A-428D-C046-A7E1-EB032E6C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163C6-A34B-2248-9FE4-53BC71053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0D1DA-3B09-F646-8896-6B4DACCD8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45C8-C381-4943-A73C-F77F7DD6D47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7D307-4BDC-9F48-9262-4C30C4E83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F6CC3-2001-4343-920D-647431911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FFB8-2226-B749-B328-C34913FC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6F55-8C46-1942-A129-AE1DC2E0A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Measurement and Characterization of a 5T Solenoid Field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64A8D-F118-7B44-ABE8-5E3319189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Morgan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17402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8" y="1797269"/>
            <a:ext cx="10836165" cy="50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A959-BFB3-5440-A667-AC578B15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55" y="1933903"/>
            <a:ext cx="5556290" cy="4270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6A229-9C94-1C4E-9455-6CE0200C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5" y="1723696"/>
            <a:ext cx="11004331" cy="5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F8BA9-E42A-4440-ABC7-5C3C8A2B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6" y="1975943"/>
            <a:ext cx="11645465" cy="4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B647E-6EF9-B24C-A7EF-2DECA876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9" y="1933902"/>
            <a:ext cx="11424744" cy="48751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2C961-6C0D-634B-A223-BB6F4BA77EF0}"/>
              </a:ext>
            </a:extLst>
          </p:cNvPr>
          <p:cNvCxnSpPr/>
          <p:nvPr/>
        </p:nvCxnSpPr>
        <p:spPr>
          <a:xfrm flipV="1">
            <a:off x="2774731" y="3518898"/>
            <a:ext cx="178676" cy="68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A9A4FA-CF6C-9F45-843F-E0A1C6D71AC6}"/>
              </a:ext>
            </a:extLst>
          </p:cNvPr>
          <p:cNvCxnSpPr/>
          <p:nvPr/>
        </p:nvCxnSpPr>
        <p:spPr>
          <a:xfrm>
            <a:off x="3264023" y="3518898"/>
            <a:ext cx="84083" cy="59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31CA50-99F4-E04E-81AB-D05BEB493284}"/>
              </a:ext>
            </a:extLst>
          </p:cNvPr>
          <p:cNvCxnSpPr/>
          <p:nvPr/>
        </p:nvCxnSpPr>
        <p:spPr>
          <a:xfrm flipV="1">
            <a:off x="3595660" y="3058686"/>
            <a:ext cx="126124" cy="46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7FFBB-9A86-414B-B90F-A13C5DB6A01B}"/>
              </a:ext>
            </a:extLst>
          </p:cNvPr>
          <p:cNvCxnSpPr/>
          <p:nvPr/>
        </p:nvCxnSpPr>
        <p:spPr>
          <a:xfrm>
            <a:off x="4562050" y="3075012"/>
            <a:ext cx="315310" cy="117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E60EDA-B153-504B-9F76-A69CBDDBA7EB}"/>
              </a:ext>
            </a:extLst>
          </p:cNvPr>
          <p:cNvCxnSpPr/>
          <p:nvPr/>
        </p:nvCxnSpPr>
        <p:spPr>
          <a:xfrm flipV="1">
            <a:off x="5210119" y="3330834"/>
            <a:ext cx="120308" cy="78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EABAA2-C6A7-7A42-810A-DC3ECF72D42E}"/>
              </a:ext>
            </a:extLst>
          </p:cNvPr>
          <p:cNvCxnSpPr/>
          <p:nvPr/>
        </p:nvCxnSpPr>
        <p:spPr>
          <a:xfrm>
            <a:off x="5844872" y="3160216"/>
            <a:ext cx="641131" cy="108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C208F-7171-ED4B-8727-52CD37C7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1" y="1933902"/>
            <a:ext cx="11298621" cy="49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5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CEB36-F7CE-DA4C-8187-33815BE2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933903"/>
            <a:ext cx="11582400" cy="49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0FB3-B4BF-784A-BB88-AE30FB5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" y="1933902"/>
            <a:ext cx="11561380" cy="49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06E2A-2351-364C-9453-A46E51CC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9" y="1933903"/>
            <a:ext cx="11592910" cy="484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210D6-EF04-AD44-9F35-00676D45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1933903"/>
            <a:ext cx="10899227" cy="47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0CBC0-1F54-EA43-A1D1-DFF5B808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933902"/>
            <a:ext cx="11792607" cy="48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CLAS12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8A9D5-AEDE-C844-A347-70D692A7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4" y="2214563"/>
            <a:ext cx="4383434" cy="3698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CEBAF Large Acceptance Spectrometer for 12 GeV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3.58T toroidal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5T Solenoid</a:t>
            </a:r>
          </a:p>
        </p:txBody>
      </p:sp>
    </p:spTree>
    <p:extLst>
      <p:ext uri="{BB962C8B-B14F-4D97-AF65-F5344CB8AC3E}">
        <p14:creationId xmlns:p14="http://schemas.microsoft.com/office/powerpoint/2010/main" val="216395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EDA8E-597B-F940-8B00-B24CF27C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" y="1933903"/>
            <a:ext cx="11803117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25723-E9B2-1649-A87E-8E92AF62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5" y="1933903"/>
            <a:ext cx="11929241" cy="49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608AA-AE3E-F647-B9FD-BCFEE157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5" y="1933902"/>
            <a:ext cx="11729545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0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E5341-4295-A546-9C1A-3A07EFB8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4" y="1933902"/>
            <a:ext cx="11750565" cy="49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3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BD6F5-8819-CA48-81F5-9419D915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5" y="1933903"/>
            <a:ext cx="11698014" cy="4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1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50576-DAC4-CA4C-89EC-373B6740F92A}"/>
              </a:ext>
            </a:extLst>
          </p:cNvPr>
          <p:cNvSpPr txBox="1"/>
          <p:nvPr/>
        </p:nvSpPr>
        <p:spPr>
          <a:xfrm>
            <a:off x="1524000" y="2300286"/>
            <a:ext cx="9544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±2.3cm between long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values vary by ±0.50cm between short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appears to be motion on the probe holders other than along the z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Isolate contribution of probe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Parameterization of the deviations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2963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5T SOLENOID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5343525" y="2214563"/>
            <a:ext cx="5957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Shields the detectors from the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Gides</a:t>
            </a:r>
            <a:r>
              <a:rPr lang="en-US" sz="2400" dirty="0"/>
              <a:t> high angle particles to the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coils, 4 main + 1 shield 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5T central field at 2416A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Installed September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Magnetic field mapped                               September – October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C1E5-729E-2B48-BEAD-9920DF3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2214563"/>
            <a:ext cx="4727574" cy="43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7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919D0-6E38-A54A-B4D1-C907513D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2" y="1976767"/>
            <a:ext cx="3859692" cy="2714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CC19B-DDC3-844B-971A-36C558C1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38" y="3617118"/>
            <a:ext cx="39624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39BCD-F7AC-4B4B-A930-E7CBED71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074" y="1976767"/>
            <a:ext cx="4021184" cy="25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418896" y="2193542"/>
            <a:ext cx="9249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board with hole to mount probe 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38 runs of data were looked at at r=0, r=1.25cm and r=30cm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Runs were conducted with various angles of rotation for r = 1.25cm and r=30cm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Probes were rotated in the holder at angles of 90, 180 and 270 degrees</a:t>
            </a:r>
          </a:p>
          <a:p>
            <a:r>
              <a:rPr lang="en-US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6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FIELD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418896" y="2193542"/>
            <a:ext cx="9249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 runs were performed in steps of 2cm spanning a total distance of 200cm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 fine integral runs were performed in 1mm steps spanning a total distance of 10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Hall probes were inserted in the tubes and pushed down the z axis in 2cm steps for long runs and 1mm steps for short runs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57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524000" y="2235584"/>
            <a:ext cx="92491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 the center by reflecting the data about various z values that covered the ranges where the apparent center of the field was located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Performed a χ</a:t>
            </a:r>
            <a:r>
              <a:rPr lang="en-US" sz="2400" baseline="30000" dirty="0"/>
              <a:t>2</a:t>
            </a:r>
            <a:r>
              <a:rPr lang="en-US" sz="2400" dirty="0"/>
              <a:t> test and selected the minimum χ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Calculated χ</a:t>
            </a:r>
            <a:r>
              <a:rPr lang="en-US" sz="2400" baseline="30000" dirty="0"/>
              <a:t>2</a:t>
            </a:r>
            <a:r>
              <a:rPr lang="en-US" sz="2400" dirty="0"/>
              <a:t> for surrounding z values and fit with a quadratic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Projected this model in 0.01cm steps and selected the minimum to establish the center point for each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for long runs is 89.8 </a:t>
            </a:r>
            <a:r>
              <a:rPr lang="en-US" sz="2400" dirty="0">
                <a:sym typeface="Symbol" pitchFamily="2" charset="2"/>
              </a:rPr>
              <a:t></a:t>
            </a:r>
            <a:r>
              <a:rPr lang="en-US" sz="2400" dirty="0"/>
              <a:t> 2.3 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Center z for short runs is 53.4 mm </a:t>
            </a:r>
            <a:r>
              <a:rPr lang="en-US" sz="2400" dirty="0">
                <a:sym typeface="Symbol" pitchFamily="2" charset="2"/>
              </a:rPr>
              <a:t></a:t>
            </a:r>
            <a:r>
              <a:rPr lang="en-US" sz="2400" dirty="0"/>
              <a:t> 5.0 mm.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407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724E1-4E75-444C-A7A4-9DA35BC8F699}"/>
              </a:ext>
            </a:extLst>
          </p:cNvPr>
          <p:cNvSpPr txBox="1"/>
          <p:nvPr/>
        </p:nvSpPr>
        <p:spPr>
          <a:xfrm>
            <a:off x="1124607" y="2298647"/>
            <a:ext cx="9249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run data for the </a:t>
            </a:r>
            <a:r>
              <a:rPr lang="en-US" sz="2400" dirty="0" err="1"/>
              <a:t>B</a:t>
            </a:r>
            <a:r>
              <a:rPr lang="en-US" sz="2400" baseline="-25000" dirty="0" err="1"/>
              <a:t>z</a:t>
            </a:r>
            <a:r>
              <a:rPr lang="en-US" sz="2400" dirty="0"/>
              <a:t> and B</a:t>
            </a:r>
            <a:r>
              <a:rPr lang="en-US" sz="2400" baseline="-25000" dirty="0"/>
              <a:t>y</a:t>
            </a:r>
            <a:r>
              <a:rPr lang="en-US" sz="2400" dirty="0"/>
              <a:t> fields was scaled to the model for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</a:t>
            </a:r>
            <a:r>
              <a:rPr lang="en-US" sz="2400" dirty="0" err="1"/>
              <a:t>B</a:t>
            </a:r>
            <a:r>
              <a:rPr lang="en-US" sz="2400" baseline="-25000" dirty="0" err="1"/>
              <a:t>x</a:t>
            </a:r>
            <a:r>
              <a:rPr lang="en-US" sz="2400" dirty="0"/>
              <a:t> and B</a:t>
            </a:r>
            <a:r>
              <a:rPr lang="en-US" sz="2400" baseline="-25000" dirty="0"/>
              <a:t>y</a:t>
            </a:r>
            <a:r>
              <a:rPr lang="en-US" sz="2400" dirty="0"/>
              <a:t> at r = 0 were not scaled since they are theoretically 0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252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A934E-805C-0049-AE73-96133D846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154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AF4869-C382-ED48-B6E4-AC5B37ADC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91240"/>
              </p:ext>
            </p:extLst>
          </p:nvPr>
        </p:nvGraphicFramePr>
        <p:xfrm>
          <a:off x="1875789" y="2227547"/>
          <a:ext cx="8054023" cy="2958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067">
                  <a:extLst>
                    <a:ext uri="{9D8B030D-6E8A-4147-A177-3AD203B41FA5}">
                      <a16:colId xmlns:a16="http://schemas.microsoft.com/office/drawing/2014/main" val="383111296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3275822640"/>
                    </a:ext>
                  </a:extLst>
                </a:gridCol>
                <a:gridCol w="2684978">
                  <a:extLst>
                    <a:ext uri="{9D8B030D-6E8A-4147-A177-3AD203B41FA5}">
                      <a16:colId xmlns:a16="http://schemas.microsoft.com/office/drawing/2014/main" val="607268574"/>
                    </a:ext>
                  </a:extLst>
                </a:gridCol>
              </a:tblGrid>
              <a:tr h="634132">
                <a:tc>
                  <a:txBody>
                    <a:bodyPr/>
                    <a:lstStyle/>
                    <a:p>
                      <a:pPr marL="457200" marR="0" indent="-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Probe Rotation (pr)</a:t>
                      </a:r>
                      <a:r>
                        <a:rPr lang="en-US" sz="1000">
                          <a:effectLst/>
                          <a:sym typeface="Symbol" pitchFamily="2" charset="2"/>
                        </a:rPr>
                        <a:t>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x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NormalizedB</a:t>
                      </a:r>
                      <a:r>
                        <a:rPr lang="en-US" sz="1000" baseline="-25000">
                          <a:effectLst/>
                        </a:rPr>
                        <a:t>y =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140632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7079553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x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6383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180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-B</a:t>
                      </a:r>
                      <a:r>
                        <a:rPr lang="en-US" sz="1000" baseline="-25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423307"/>
                  </a:ext>
                </a:extLst>
              </a:tr>
              <a:tr h="581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-B</a:t>
                      </a:r>
                      <a:r>
                        <a:rPr lang="en-US" sz="1000" baseline="-25000" dirty="0">
                          <a:effectLst/>
                        </a:rPr>
                        <a:t>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</a:t>
                      </a:r>
                      <a:r>
                        <a:rPr lang="en-US" sz="1000" baseline="-25000" dirty="0" err="1">
                          <a:effectLst/>
                        </a:rPr>
                        <a:t>x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95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8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</TotalTime>
  <Words>399</Words>
  <Application>Microsoft Macintosh PowerPoint</Application>
  <PresentationFormat>Widescreen</PresentationFormat>
  <Paragraphs>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Office Theme</vt:lpstr>
      <vt:lpstr>Measurement and Characterization of a 5T Solenoid Field </vt:lpstr>
      <vt:lpstr>CLAS12</vt:lpstr>
      <vt:lpstr>5T SOLENOID</vt:lpstr>
      <vt:lpstr>FIELD MAPPING</vt:lpstr>
      <vt:lpstr>FIELD MAPPING</vt:lpstr>
      <vt:lpstr>FIELD MAPPING</vt:lpstr>
      <vt:lpstr>FINDING THE CENTER</vt:lpstr>
      <vt:lpstr>SCALING</vt:lpstr>
      <vt:lpstr>TRANSLATIONS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and Outlook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and Characterization of a 5T Solenoid Field </dc:title>
  <dc:creator>jason@framingeinstein.com</dc:creator>
  <cp:lastModifiedBy>jason@framingeinstein.com</cp:lastModifiedBy>
  <cp:revision>19</cp:revision>
  <cp:lastPrinted>2018-04-17T01:47:43Z</cp:lastPrinted>
  <dcterms:created xsi:type="dcterms:W3CDTF">2018-04-17T00:20:38Z</dcterms:created>
  <dcterms:modified xsi:type="dcterms:W3CDTF">2018-04-17T13:55:58Z</dcterms:modified>
</cp:coreProperties>
</file>